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7" r:id="rId11"/>
    <p:sldId id="268" r:id="rId12"/>
    <p:sldId id="263" r:id="rId13"/>
    <p:sldId id="264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18-09-18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SQgCy_iIcc" TargetMode="External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lV_jQrXr7c" TargetMode="External"/><Relationship Id="rId3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9SUAcNlVQ4" TargetMode="External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QaqXK7z9LM" TargetMode="Externa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251987"/>
            <a:ext cx="6477000" cy="1914144"/>
          </a:xfrm>
        </p:spPr>
        <p:txBody>
          <a:bodyPr/>
          <a:lstStyle/>
          <a:p>
            <a:r>
              <a:rPr lang="en-US" dirty="0" smtClean="0"/>
              <a:t>Literary Lenses:</a:t>
            </a:r>
            <a:br>
              <a:rPr lang="en-US" dirty="0" smtClean="0"/>
            </a:br>
            <a:r>
              <a:rPr lang="en-US" dirty="0" smtClean="0"/>
              <a:t>Interpreting Texts by Using Different Theoretical </a:t>
            </a:r>
            <a:r>
              <a:rPr lang="en-US" dirty="0"/>
              <a:t>A</a:t>
            </a:r>
            <a:r>
              <a:rPr lang="en-US" dirty="0" smtClean="0"/>
              <a:t>pproaches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Langlois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>
                <a:latin typeface="Baskerville Old Face" pitchFamily="18" charset="0"/>
              </a:rPr>
              <a:t>Psychological</a:t>
            </a:r>
            <a:br>
              <a:rPr lang="en-CA" i="1" dirty="0">
                <a:latin typeface="Baskerville Old Face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3500" i="1" dirty="0" smtClean="0">
                <a:latin typeface="Baskerville Old Face" pitchFamily="18" charset="0"/>
              </a:rPr>
              <a:t>Strategies</a:t>
            </a:r>
            <a:endParaRPr lang="en-US" sz="3500" dirty="0" smtClean="0"/>
          </a:p>
          <a:p>
            <a:r>
              <a:rPr lang="en-US" dirty="0" smtClean="0"/>
              <a:t>How does the author’s experiences or life trauma reflect his or her text?</a:t>
            </a:r>
          </a:p>
          <a:p>
            <a:r>
              <a:rPr lang="en-US" dirty="0" smtClean="0"/>
              <a:t>Example: Poe writing about death because all of the woman in his life died of TB.</a:t>
            </a:r>
          </a:p>
          <a:p>
            <a:r>
              <a:rPr lang="en-US" dirty="0" smtClean="0"/>
              <a:t>How might symbols in the story reflect deep seeded anxieties or desires of the character?</a:t>
            </a:r>
          </a:p>
          <a:p>
            <a:r>
              <a:rPr lang="en-US" dirty="0" smtClean="0"/>
              <a:t>How might the life experiences or relationships with others explain the characters actions?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3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Marxist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G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4545" y="1680665"/>
            <a:ext cx="3571900" cy="517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4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Marxist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fSQgCy_iIcc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38733"/>
            <a:ext cx="6786667" cy="38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1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Marxist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3200" i="1" dirty="0" smtClean="0">
                <a:latin typeface="Baskerville Old Face" pitchFamily="18" charset="0"/>
              </a:rPr>
              <a:t>Strategies</a:t>
            </a:r>
            <a:endParaRPr lang="en-CA" sz="3200" dirty="0" smtClean="0">
              <a:latin typeface="Baskerville Old Face" pitchFamily="18" charset="0"/>
            </a:endParaRPr>
          </a:p>
          <a:p>
            <a:r>
              <a:rPr lang="en-CA" dirty="0" smtClean="0">
                <a:latin typeface="Baskerville Old Face" pitchFamily="18" charset="0"/>
              </a:rPr>
              <a:t>Explore </a:t>
            </a:r>
            <a:r>
              <a:rPr lang="en-CA" dirty="0">
                <a:latin typeface="Baskerville Old Face" pitchFamily="18" charset="0"/>
              </a:rPr>
              <a:t>the way different groups of people are represented in </a:t>
            </a:r>
            <a:r>
              <a:rPr lang="en-CA" dirty="0" smtClean="0">
                <a:latin typeface="Baskerville Old Face" pitchFamily="18" charset="0"/>
              </a:rPr>
              <a:t>text. </a:t>
            </a:r>
            <a:r>
              <a:rPr lang="en-CA" dirty="0">
                <a:latin typeface="Baskerville Old Face" pitchFamily="18" charset="0"/>
              </a:rPr>
              <a:t>Evaluate the level </a:t>
            </a:r>
            <a:r>
              <a:rPr lang="en-CA" dirty="0" smtClean="0">
                <a:latin typeface="Baskerville Old Face" pitchFamily="18" charset="0"/>
              </a:rPr>
              <a:t>power they have in the hierarchies of the text.</a:t>
            </a:r>
          </a:p>
          <a:p>
            <a:r>
              <a:rPr lang="en-CA" dirty="0" smtClean="0">
                <a:latin typeface="Baskerville Old Face" pitchFamily="18" charset="0"/>
              </a:rPr>
              <a:t>What value is given to money in the text? Is it a priority? Does it signal power or social hierarchy? </a:t>
            </a:r>
          </a:p>
          <a:p>
            <a:r>
              <a:rPr lang="en-CA" dirty="0" smtClean="0">
                <a:latin typeface="Baskerville Old Face" pitchFamily="18" charset="0"/>
              </a:rPr>
              <a:t>What was the economic history of the text? </a:t>
            </a:r>
            <a:endParaRPr lang="en-CA" dirty="0">
              <a:latin typeface="Baskerville Old Fac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5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Historical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bob willoughby-rock-husdon-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789" y="1514051"/>
            <a:ext cx="7706219" cy="50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0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Historical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3200" dirty="0">
                <a:latin typeface="Baskerville Old Face" pitchFamily="18" charset="0"/>
              </a:rPr>
              <a:t>Strategies</a:t>
            </a:r>
          </a:p>
          <a:p>
            <a:r>
              <a:rPr lang="en-CA" dirty="0"/>
              <a:t>Identify historical indicators within the text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dirty="0"/>
              <a:t>Think of the presence of historical objects within the text and their importance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dirty="0"/>
              <a:t>Consider how the time period in which the text was constructed might have impacted the text.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4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Activity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>
                <a:latin typeface="Baskerville Old Face" pitchFamily="18" charset="0"/>
                <a:hlinkClick r:id="rId2"/>
              </a:rPr>
              <a:t>https://www.youtube.com/watch?v=</a:t>
            </a:r>
            <a:r>
              <a:rPr lang="en-CA" dirty="0" smtClean="0">
                <a:latin typeface="Baskerville Old Face" pitchFamily="18" charset="0"/>
                <a:hlinkClick r:id="rId2"/>
              </a:rPr>
              <a:t>WlV_jQrXr7c</a:t>
            </a:r>
            <a:endParaRPr lang="en-CA" dirty="0" smtClean="0">
              <a:latin typeface="Baskerville Old Face" pitchFamily="18" charset="0"/>
            </a:endParaRPr>
          </a:p>
          <a:p>
            <a:pPr>
              <a:buNone/>
            </a:pPr>
            <a:endParaRPr lang="en-CA" dirty="0">
              <a:latin typeface="Baskerville Old Face" pitchFamily="18" charset="0"/>
            </a:endParaRPr>
          </a:p>
          <a:p>
            <a:r>
              <a:rPr lang="en-CA" dirty="0" smtClean="0">
                <a:latin typeface="Baskerville Old Face" pitchFamily="18" charset="0"/>
              </a:rPr>
              <a:t>Analyze </a:t>
            </a:r>
            <a:r>
              <a:rPr lang="en-CA" dirty="0">
                <a:latin typeface="Baskerville Old Face" pitchFamily="18" charset="0"/>
              </a:rPr>
              <a:t>fairy tales using different critical lenses.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nvzjm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87" y="3728816"/>
            <a:ext cx="5562991" cy="31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1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References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>
                <a:latin typeface="Baskerville Old Face" pitchFamily="18" charset="0"/>
              </a:rPr>
              <a:t>Critical Encounters in High School </a:t>
            </a:r>
            <a:r>
              <a:rPr lang="en-CA" i="1" dirty="0" smtClean="0">
                <a:latin typeface="Baskerville Old Face" pitchFamily="18" charset="0"/>
              </a:rPr>
              <a:t>English </a:t>
            </a:r>
          </a:p>
          <a:p>
            <a:pPr marL="0" indent="0">
              <a:buNone/>
            </a:pPr>
            <a:r>
              <a:rPr lang="en-CA" dirty="0" smtClean="0">
                <a:latin typeface="Baskerville Old Face" pitchFamily="18" charset="0"/>
              </a:rPr>
              <a:t>By </a:t>
            </a:r>
            <a:r>
              <a:rPr lang="en-CA" dirty="0">
                <a:latin typeface="Baskerville Old Face" pitchFamily="18" charset="0"/>
              </a:rPr>
              <a:t>Deborah </a:t>
            </a:r>
            <a:r>
              <a:rPr lang="en-CA" dirty="0" err="1">
                <a:latin typeface="Baskerville Old Face" pitchFamily="18" charset="0"/>
              </a:rPr>
              <a:t>Appleman</a:t>
            </a:r>
            <a:endParaRPr lang="en-CA" dirty="0">
              <a:latin typeface="Baskerville Old Face" pitchFamily="18" charset="0"/>
            </a:endParaRPr>
          </a:p>
          <a:p>
            <a:pPr>
              <a:buNone/>
            </a:pPr>
            <a:r>
              <a:rPr lang="en-CA" dirty="0">
                <a:latin typeface="Baskerville Old Face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0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glasses?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r="5346"/>
          <a:stretch>
            <a:fillRect/>
          </a:stretch>
        </p:blipFill>
        <p:spPr>
          <a:xfrm>
            <a:off x="393398" y="1955400"/>
            <a:ext cx="7834615" cy="4345005"/>
          </a:xfrm>
        </p:spPr>
      </p:pic>
    </p:spTree>
    <p:extLst>
      <p:ext uri="{BB962C8B-B14F-4D97-AF65-F5344CB8AC3E}">
        <p14:creationId xmlns:p14="http://schemas.microsoft.com/office/powerpoint/2010/main" val="253423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a Lens 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Baskerville Old Face" pitchFamily="18" charset="0"/>
              </a:rPr>
              <a:t>A lens is a literary theory through which we read and understand a text. </a:t>
            </a:r>
            <a:endParaRPr lang="en-CA" dirty="0" smtClean="0">
              <a:latin typeface="Baskerville Old Face" pitchFamily="18" charset="0"/>
            </a:endParaRPr>
          </a:p>
          <a:p>
            <a:r>
              <a:rPr lang="en-CA" dirty="0" smtClean="0">
                <a:latin typeface="Baskerville Old Face" pitchFamily="18" charset="0"/>
              </a:rPr>
              <a:t>While using your lens you always think your lens is the best approach to the text.</a:t>
            </a:r>
            <a:endParaRPr lang="en-CA" dirty="0">
              <a:latin typeface="Baskerville Old Face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long-story-short-right-workplace-ecard-someeca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09" y="3848100"/>
            <a:ext cx="5397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06929_379421315452280_61412182_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406" b="8406"/>
          <a:stretch>
            <a:fillRect/>
          </a:stretch>
        </p:blipFill>
        <p:spPr>
          <a:xfrm>
            <a:off x="293064" y="503238"/>
            <a:ext cx="8645384" cy="5992528"/>
          </a:xfrm>
        </p:spPr>
      </p:pic>
    </p:spTree>
    <p:extLst>
      <p:ext uri="{BB962C8B-B14F-4D97-AF65-F5344CB8AC3E}">
        <p14:creationId xmlns:p14="http://schemas.microsoft.com/office/powerpoint/2010/main" val="21533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u="sng" dirty="0">
                <a:latin typeface="Baskerville Old Face" pitchFamily="18" charset="0"/>
              </a:rPr>
              <a:t>Different Lenses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4400" i="1" dirty="0">
                <a:latin typeface="Baskerville Old Face" pitchFamily="18" charset="0"/>
              </a:rPr>
              <a:t>Feminist</a:t>
            </a:r>
          </a:p>
          <a:p>
            <a:endParaRPr lang="en-US" dirty="0"/>
          </a:p>
        </p:txBody>
      </p:sp>
      <p:pic>
        <p:nvPicPr>
          <p:cNvPr id="4" name="Picture 2" descr="C:\Users\Justin\Desktop\photo\My Pictures\feminis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301" y="2689819"/>
            <a:ext cx="3078884" cy="4032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561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c9SUAcNlVQ4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owerful-Women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72777"/>
            <a:ext cx="7353054" cy="38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u="sng" dirty="0">
                <a:latin typeface="Baskerville Old Face" pitchFamily="18" charset="0"/>
              </a:rPr>
              <a:t>Feminist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62891"/>
            <a:ext cx="7313613" cy="4228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i="1" dirty="0" smtClean="0">
                <a:latin typeface="Baskerville Old Face" pitchFamily="18" charset="0"/>
              </a:rPr>
              <a:t>Strategies</a:t>
            </a:r>
            <a:endParaRPr lang="en-US" sz="3200" i="1" dirty="0" smtClean="0"/>
          </a:p>
          <a:p>
            <a:r>
              <a:rPr lang="en-US" sz="3200" dirty="0" smtClean="0"/>
              <a:t>Consider he gender of the author.</a:t>
            </a:r>
          </a:p>
          <a:p>
            <a:r>
              <a:rPr lang="en-US" sz="3200" dirty="0" smtClean="0"/>
              <a:t>Consider the gender of the characters and the roles that they play in </a:t>
            </a:r>
            <a:r>
              <a:rPr lang="en-US" sz="3200" smtClean="0"/>
              <a:t>the </a:t>
            </a:r>
            <a:r>
              <a:rPr lang="en-US" sz="3200" smtClean="0"/>
              <a:t>text</a:t>
            </a:r>
            <a:r>
              <a:rPr lang="en-US" sz="3200" smtClean="0"/>
              <a:t>.</a:t>
            </a:r>
            <a:endParaRPr lang="en-US" sz="3200" dirty="0" smtClean="0"/>
          </a:p>
          <a:p>
            <a:r>
              <a:rPr lang="en-US" sz="3200" dirty="0" smtClean="0"/>
              <a:t>What gender stereotypes are present or subverted in the text?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2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u="sng" dirty="0">
                <a:latin typeface="Baskerville Old Face" pitchFamily="18" charset="0"/>
              </a:rPr>
              <a:t>Different Lenses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C:\Users\Justin\Desktop\photo\My Pictures\fre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173" y="2141041"/>
            <a:ext cx="4833119" cy="48767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1027" y="1371600"/>
            <a:ext cx="5078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sz="4400" i="1" dirty="0">
                <a:latin typeface="Baskerville Old Face" pitchFamily="18" charset="0"/>
              </a:rPr>
              <a:t>Psychological</a:t>
            </a:r>
          </a:p>
        </p:txBody>
      </p:sp>
    </p:spTree>
    <p:extLst>
      <p:ext uri="{BB962C8B-B14F-4D97-AF65-F5344CB8AC3E}">
        <p14:creationId xmlns:p14="http://schemas.microsoft.com/office/powerpoint/2010/main" val="174651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>
                <a:latin typeface="Baskerville Old Face" pitchFamily="18" charset="0"/>
              </a:rPr>
              <a:t>Psychological</a:t>
            </a:r>
            <a:br>
              <a:rPr lang="en-CA" i="1" dirty="0">
                <a:latin typeface="Baskerville Old Face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mQaqXK7z9LM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ae85e19-b5da-4633-b361-3225404ab46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8015"/>
            <a:ext cx="9144000" cy="44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23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4436</TotalTime>
  <Words>322</Words>
  <Application>Microsoft Macintosh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Inkwell</vt:lpstr>
      <vt:lpstr>Literary Lenses: Interpreting Texts by Using Different Theoretical Approaches </vt:lpstr>
      <vt:lpstr>What is the purpose of glasses?</vt:lpstr>
      <vt:lpstr>What is a Lens ?</vt:lpstr>
      <vt:lpstr>PowerPoint Presentation</vt:lpstr>
      <vt:lpstr>Different Lenses</vt:lpstr>
      <vt:lpstr>Feminism</vt:lpstr>
      <vt:lpstr>Feminist</vt:lpstr>
      <vt:lpstr>Different Lenses</vt:lpstr>
      <vt:lpstr>Psychological </vt:lpstr>
      <vt:lpstr>Psychological </vt:lpstr>
      <vt:lpstr>Marxist</vt:lpstr>
      <vt:lpstr>Marxist</vt:lpstr>
      <vt:lpstr>Marxist </vt:lpstr>
      <vt:lpstr>Historical</vt:lpstr>
      <vt:lpstr>Historical </vt:lpstr>
      <vt:lpstr>Activity 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Lenses: Interpreting Texts by Using Different Theoretical Approaches </dc:title>
  <dc:creator>Justin Langlois</dc:creator>
  <cp:lastModifiedBy>Justin Langlois</cp:lastModifiedBy>
  <cp:revision>18</cp:revision>
  <dcterms:created xsi:type="dcterms:W3CDTF">2018-09-11T13:46:19Z</dcterms:created>
  <dcterms:modified xsi:type="dcterms:W3CDTF">2018-09-18T19:29:23Z</dcterms:modified>
</cp:coreProperties>
</file>